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3" r:id="rId16"/>
    <p:sldId id="272" r:id="rId17"/>
    <p:sldId id="258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104" y="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a-IN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2345-A462-DD47-87DD-46CD24AC0611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52435-BDE5-2D41-9724-EEF45B690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126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2345-A462-DD47-87DD-46CD24AC0611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52435-BDE5-2D41-9724-EEF45B690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320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2345-A462-DD47-87DD-46CD24AC0611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52435-BDE5-2D41-9724-EEF45B690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173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2345-A462-DD47-87DD-46CD24AC0611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52435-BDE5-2D41-9724-EEF45B690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731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2345-A462-DD47-87DD-46CD24AC0611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52435-BDE5-2D41-9724-EEF45B690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80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2345-A462-DD47-87DD-46CD24AC0611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52435-BDE5-2D41-9724-EEF45B690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324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2345-A462-DD47-87DD-46CD24AC0611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52435-BDE5-2D41-9724-EEF45B690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423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2345-A462-DD47-87DD-46CD24AC0611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52435-BDE5-2D41-9724-EEF45B690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531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2345-A462-DD47-87DD-46CD24AC0611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52435-BDE5-2D41-9724-EEF45B690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608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2345-A462-DD47-87DD-46CD24AC0611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52435-BDE5-2D41-9724-EEF45B690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561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2345-A462-DD47-87DD-46CD24AC0611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52435-BDE5-2D41-9724-EEF45B690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662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reen Shot 2013-09-09 at 2.59.52 PM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6718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a-IN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a-IN" dirty="0" smtClean="0"/>
              <a:t>Click to edit Master text styles</a:t>
            </a:r>
          </a:p>
          <a:p>
            <a:pPr lvl="1"/>
            <a:r>
              <a:rPr lang="ta-IN" dirty="0" smtClean="0"/>
              <a:t>Second level</a:t>
            </a:r>
          </a:p>
          <a:p>
            <a:pPr lvl="2"/>
            <a:r>
              <a:rPr lang="ta-IN" dirty="0" smtClean="0"/>
              <a:t>Third level</a:t>
            </a:r>
          </a:p>
          <a:p>
            <a:pPr lvl="3"/>
            <a:r>
              <a:rPr lang="ta-IN" dirty="0" smtClean="0"/>
              <a:t>Fourth level</a:t>
            </a:r>
          </a:p>
          <a:p>
            <a:pPr lvl="4"/>
            <a:r>
              <a:rPr lang="ta-IN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B2345-A462-DD47-87DD-46CD24AC0611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52435-BDE5-2D41-9724-EEF45B690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30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haparral Pro"/>
          <a:ea typeface="+mj-ea"/>
          <a:cs typeface="Chaparral Pro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haparral Pro"/>
          <a:ea typeface="+mn-ea"/>
          <a:cs typeface="Chaparral Pro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Chaparral Pro"/>
          <a:ea typeface="+mn-ea"/>
          <a:cs typeface="Chaparral Pro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haparral Pro"/>
          <a:ea typeface="+mn-ea"/>
          <a:cs typeface="Chaparral Pro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Chaparral Pro"/>
          <a:ea typeface="+mn-ea"/>
          <a:cs typeface="Chaparral Pro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Chaparral Pro"/>
          <a:ea typeface="+mn-ea"/>
          <a:cs typeface="Chaparral Pro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creen Shot 2013-09-09 at 2.58.2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1" y="0"/>
            <a:ext cx="9144000" cy="6867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21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C00000"/>
                </a:solidFill>
              </a:rPr>
              <a:t>VISOKO OBRAZOVANJE</a:t>
            </a:r>
            <a:endParaRPr lang="hr-HR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sz="2800" b="1" dirty="0">
                <a:latin typeface="Calibri" panose="020F0502020204030204" pitchFamily="34" charset="0"/>
              </a:rPr>
              <a:t>1. </a:t>
            </a:r>
            <a:r>
              <a:rPr lang="hr-HR" sz="2800" b="1" dirty="0" smtClean="0">
                <a:latin typeface="Calibri" panose="020F0502020204030204" pitchFamily="34" charset="0"/>
              </a:rPr>
              <a:t>	cilj</a:t>
            </a:r>
            <a:r>
              <a:rPr lang="hr-HR" sz="2800" b="1" dirty="0">
                <a:latin typeface="Calibri" panose="020F0502020204030204" pitchFamily="34" charset="0"/>
              </a:rPr>
              <a:t>: Unaprijediti studijske programe dosljednom </a:t>
            </a:r>
            <a:r>
              <a:rPr lang="hr-HR" sz="2800" b="1" dirty="0" smtClean="0">
                <a:latin typeface="Calibri" panose="020F0502020204030204" pitchFamily="34" charset="0"/>
              </a:rPr>
              <a:t>	provedbom </a:t>
            </a:r>
            <a:r>
              <a:rPr lang="hr-HR" sz="2800" b="1" dirty="0">
                <a:latin typeface="Calibri" panose="020F0502020204030204" pitchFamily="34" charset="0"/>
              </a:rPr>
              <a:t>postavki bolonjske reforme i </a:t>
            </a:r>
            <a:r>
              <a:rPr lang="hr-HR" sz="2800" b="1" dirty="0" smtClean="0">
                <a:latin typeface="Calibri" panose="020F0502020204030204" pitchFamily="34" charset="0"/>
              </a:rPr>
              <a:t>	redefinirati </a:t>
            </a:r>
            <a:r>
              <a:rPr lang="hr-HR" sz="2800" b="1" dirty="0">
                <a:latin typeface="Calibri" panose="020F0502020204030204" pitchFamily="34" charset="0"/>
              </a:rPr>
              <a:t>kompetencije koje se njima </a:t>
            </a:r>
            <a:r>
              <a:rPr lang="hr-HR" sz="2800" b="1" dirty="0" smtClean="0">
                <a:latin typeface="Calibri" panose="020F0502020204030204" pitchFamily="34" charset="0"/>
              </a:rPr>
              <a:t>stječu</a:t>
            </a:r>
            <a:endParaRPr lang="hr-HR" sz="28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hr-HR" sz="2800" b="1" dirty="0">
                <a:latin typeface="Calibri" panose="020F0502020204030204" pitchFamily="34" charset="0"/>
              </a:rPr>
              <a:t>3. </a:t>
            </a:r>
            <a:r>
              <a:rPr lang="hr-HR" sz="2800" b="1" dirty="0" smtClean="0">
                <a:latin typeface="Calibri" panose="020F0502020204030204" pitchFamily="34" charset="0"/>
              </a:rPr>
              <a:t>	cilj</a:t>
            </a:r>
            <a:r>
              <a:rPr lang="hr-HR" sz="2800" b="1" dirty="0">
                <a:latin typeface="Calibri" panose="020F0502020204030204" pitchFamily="34" charset="0"/>
              </a:rPr>
              <a:t>: Osigurati kvalitetnu kadrovsku strukturu </a:t>
            </a:r>
            <a:r>
              <a:rPr lang="hr-HR" sz="2800" b="1" dirty="0" smtClean="0">
                <a:latin typeface="Calibri" panose="020F0502020204030204" pitchFamily="34" charset="0"/>
              </a:rPr>
              <a:t>	visokih </a:t>
            </a:r>
            <a:r>
              <a:rPr lang="hr-HR" sz="2800" b="1" dirty="0">
                <a:latin typeface="Calibri" panose="020F0502020204030204" pitchFamily="34" charset="0"/>
              </a:rPr>
              <a:t>učilišta kao osnovu za </a:t>
            </a:r>
            <a:r>
              <a:rPr lang="hr-HR" sz="2800" b="1" dirty="0" smtClean="0">
                <a:latin typeface="Calibri" panose="020F0502020204030204" pitchFamily="34" charset="0"/>
              </a:rPr>
              <a:t>unaprjeđenje 	kvalitete </a:t>
            </a:r>
            <a:r>
              <a:rPr lang="hr-HR" sz="2800" b="1" dirty="0">
                <a:latin typeface="Calibri" panose="020F0502020204030204" pitchFamily="34" charset="0"/>
              </a:rPr>
              <a:t>visokog </a:t>
            </a:r>
            <a:r>
              <a:rPr lang="hr-HR" sz="2800" b="1" dirty="0" smtClean="0">
                <a:latin typeface="Calibri" panose="020F0502020204030204" pitchFamily="34" charset="0"/>
              </a:rPr>
              <a:t>obrazovanja</a:t>
            </a:r>
            <a:endParaRPr lang="hr-HR" sz="28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hr-HR" sz="2800" b="1" dirty="0">
                <a:latin typeface="Calibri" panose="020F0502020204030204" pitchFamily="34" charset="0"/>
              </a:rPr>
              <a:t>4. </a:t>
            </a:r>
            <a:r>
              <a:rPr lang="hr-HR" sz="2800" b="1" dirty="0" smtClean="0">
                <a:latin typeface="Calibri" panose="020F0502020204030204" pitchFamily="34" charset="0"/>
              </a:rPr>
              <a:t>	cilj</a:t>
            </a:r>
            <a:r>
              <a:rPr lang="hr-HR" sz="2800" b="1" dirty="0">
                <a:latin typeface="Calibri" panose="020F0502020204030204" pitchFamily="34" charset="0"/>
              </a:rPr>
              <a:t>: Osigurati učinkovit i razvojno poticajan sustav </a:t>
            </a:r>
            <a:r>
              <a:rPr lang="hr-HR" sz="2800" b="1" dirty="0" smtClean="0">
                <a:latin typeface="Calibri" panose="020F0502020204030204" pitchFamily="34" charset="0"/>
              </a:rPr>
              <a:t>	financiranja </a:t>
            </a:r>
            <a:r>
              <a:rPr lang="hr-HR" sz="2800" b="1" dirty="0">
                <a:latin typeface="Calibri" panose="020F0502020204030204" pitchFamily="34" charset="0"/>
              </a:rPr>
              <a:t>visokih </a:t>
            </a:r>
            <a:r>
              <a:rPr lang="hr-HR" sz="2800" b="1" dirty="0" smtClean="0">
                <a:latin typeface="Calibri" panose="020F0502020204030204" pitchFamily="34" charset="0"/>
              </a:rPr>
              <a:t>učilišta – programski ugovori</a:t>
            </a:r>
            <a:endParaRPr lang="hr-HR" sz="28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hr-HR" sz="3000" b="1" dirty="0">
                <a:latin typeface="Calibri" panose="020F0502020204030204" pitchFamily="34" charset="0"/>
              </a:rPr>
              <a:t>6. </a:t>
            </a:r>
            <a:r>
              <a:rPr lang="hr-HR" sz="3000" b="1" dirty="0" smtClean="0">
                <a:latin typeface="Calibri" panose="020F0502020204030204" pitchFamily="34" charset="0"/>
              </a:rPr>
              <a:t>	cilj</a:t>
            </a:r>
            <a:r>
              <a:rPr lang="hr-HR" sz="3000" b="1" dirty="0">
                <a:latin typeface="Calibri" panose="020F0502020204030204" pitchFamily="34" charset="0"/>
              </a:rPr>
              <a:t>: Unaprijediti studentski standard uz </a:t>
            </a:r>
            <a:r>
              <a:rPr lang="hr-HR" sz="3000" b="1" dirty="0" smtClean="0">
                <a:latin typeface="Calibri" panose="020F0502020204030204" pitchFamily="34" charset="0"/>
              </a:rPr>
              <a:t>	posebnu </a:t>
            </a:r>
            <a:r>
              <a:rPr lang="hr-HR" sz="3000" b="1" dirty="0">
                <a:latin typeface="Calibri" panose="020F0502020204030204" pitchFamily="34" charset="0"/>
              </a:rPr>
              <a:t>brigu za socijalnu dimenziju studiranja</a:t>
            </a:r>
            <a:endParaRPr lang="hr-HR" sz="3000" dirty="0">
              <a:latin typeface="Calibri" panose="020F0502020204030204" pitchFamily="34" charset="0"/>
            </a:endParaRP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29064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 smtClean="0">
                <a:solidFill>
                  <a:srgbClr val="C00000"/>
                </a:solidFill>
              </a:rPr>
              <a:t>OBRAZOVANJE ODRASLIH</a:t>
            </a:r>
            <a:endParaRPr lang="hr-HR" sz="3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sz="2800" b="1" dirty="0">
                <a:latin typeface="Calibri" panose="020F0502020204030204" pitchFamily="34" charset="0"/>
              </a:rPr>
              <a:t>1.</a:t>
            </a:r>
            <a:r>
              <a:rPr lang="hr-HR" sz="2800" dirty="0">
                <a:latin typeface="Calibri" panose="020F0502020204030204" pitchFamily="34" charset="0"/>
              </a:rPr>
              <a:t> </a:t>
            </a:r>
            <a:r>
              <a:rPr lang="hr-HR" sz="2800" dirty="0" smtClean="0">
                <a:latin typeface="Calibri" panose="020F0502020204030204" pitchFamily="34" charset="0"/>
              </a:rPr>
              <a:t>	</a:t>
            </a:r>
            <a:r>
              <a:rPr lang="hr-HR" sz="2800" b="1" dirty="0" smtClean="0">
                <a:latin typeface="Calibri" panose="020F0502020204030204" pitchFamily="34" charset="0"/>
              </a:rPr>
              <a:t>cilj</a:t>
            </a:r>
            <a:r>
              <a:rPr lang="hr-HR" sz="2800" b="1" dirty="0">
                <a:latin typeface="Calibri" panose="020F0502020204030204" pitchFamily="34" charset="0"/>
              </a:rPr>
              <a:t>: Osigurati preduvjete za povećanje uključenosti </a:t>
            </a:r>
            <a:r>
              <a:rPr lang="hr-HR" sz="2800" b="1" dirty="0" smtClean="0">
                <a:latin typeface="Calibri" panose="020F0502020204030204" pitchFamily="34" charset="0"/>
              </a:rPr>
              <a:t>	odraslih </a:t>
            </a:r>
            <a:r>
              <a:rPr lang="hr-HR" sz="2800" b="1" dirty="0">
                <a:latin typeface="Calibri" panose="020F0502020204030204" pitchFamily="34" charset="0"/>
              </a:rPr>
              <a:t>građana u procese cjeloživotnog učenja i </a:t>
            </a:r>
            <a:r>
              <a:rPr lang="hr-HR" sz="2800" b="1" dirty="0" smtClean="0">
                <a:latin typeface="Calibri" panose="020F0502020204030204" pitchFamily="34" charset="0"/>
              </a:rPr>
              <a:t>	obrazovanja</a:t>
            </a:r>
          </a:p>
          <a:p>
            <a:endParaRPr lang="hr-HR" sz="2800" b="1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hr-HR" sz="2800" b="1" dirty="0">
                <a:latin typeface="Calibri" panose="020F0502020204030204" pitchFamily="34" charset="0"/>
              </a:rPr>
              <a:t>2.</a:t>
            </a:r>
            <a:r>
              <a:rPr lang="hr-HR" sz="2800" dirty="0">
                <a:latin typeface="Calibri" panose="020F0502020204030204" pitchFamily="34" charset="0"/>
              </a:rPr>
              <a:t> </a:t>
            </a:r>
            <a:r>
              <a:rPr lang="hr-HR" sz="2800" dirty="0" smtClean="0">
                <a:latin typeface="Calibri" panose="020F0502020204030204" pitchFamily="34" charset="0"/>
              </a:rPr>
              <a:t>	</a:t>
            </a:r>
            <a:r>
              <a:rPr lang="hr-HR" sz="2800" b="1" dirty="0" smtClean="0">
                <a:latin typeface="Calibri" panose="020F0502020204030204" pitchFamily="34" charset="0"/>
              </a:rPr>
              <a:t>cilj</a:t>
            </a:r>
            <a:r>
              <a:rPr lang="hr-HR" sz="2800" b="1" dirty="0">
                <a:latin typeface="Calibri" panose="020F0502020204030204" pitchFamily="34" charset="0"/>
              </a:rPr>
              <a:t>: Unaprijediti i proširiti učenje, obrazovanje, </a:t>
            </a:r>
            <a:r>
              <a:rPr lang="hr-HR" sz="2800" b="1" dirty="0" smtClean="0">
                <a:latin typeface="Calibri" panose="020F0502020204030204" pitchFamily="34" charset="0"/>
              </a:rPr>
              <a:t>	osposobljavanje </a:t>
            </a:r>
            <a:r>
              <a:rPr lang="hr-HR" sz="2800" b="1" dirty="0">
                <a:latin typeface="Calibri" panose="020F0502020204030204" pitchFamily="34" charset="0"/>
              </a:rPr>
              <a:t>i usavršavanje na radnome mjestu </a:t>
            </a:r>
            <a:r>
              <a:rPr lang="hr-HR" sz="2800" b="1" dirty="0" smtClean="0">
                <a:latin typeface="Calibri" panose="020F0502020204030204" pitchFamily="34" charset="0"/>
              </a:rPr>
              <a:t>	i </a:t>
            </a:r>
            <a:r>
              <a:rPr lang="hr-HR" sz="2800" b="1" dirty="0">
                <a:latin typeface="Calibri" panose="020F0502020204030204" pitchFamily="34" charset="0"/>
              </a:rPr>
              <a:t>s radnog </a:t>
            </a:r>
            <a:r>
              <a:rPr lang="hr-HR" sz="2800" b="1" dirty="0" smtClean="0">
                <a:latin typeface="Calibri" panose="020F0502020204030204" pitchFamily="34" charset="0"/>
              </a:rPr>
              <a:t>mjesta</a:t>
            </a:r>
          </a:p>
          <a:p>
            <a:endParaRPr lang="hr-HR" sz="2800" b="1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hr-HR" sz="2800" b="1" dirty="0">
                <a:latin typeface="Calibri" panose="020F0502020204030204" pitchFamily="34" charset="0"/>
              </a:rPr>
              <a:t>4. </a:t>
            </a:r>
            <a:r>
              <a:rPr lang="hr-HR" sz="2800" b="1" dirty="0" smtClean="0">
                <a:latin typeface="Calibri" panose="020F0502020204030204" pitchFamily="34" charset="0"/>
              </a:rPr>
              <a:t>	cilj</a:t>
            </a:r>
            <a:r>
              <a:rPr lang="hr-HR" sz="2800" b="1" dirty="0">
                <a:latin typeface="Calibri" panose="020F0502020204030204" pitchFamily="34" charset="0"/>
              </a:rPr>
              <a:t>: Poboljšati organiziranost, financiranje i </a:t>
            </a:r>
            <a:r>
              <a:rPr lang="hr-HR" sz="2800" b="1" dirty="0" smtClean="0">
                <a:latin typeface="Calibri" panose="020F0502020204030204" pitchFamily="34" charset="0"/>
              </a:rPr>
              <a:t>	upravljanje </a:t>
            </a:r>
            <a:r>
              <a:rPr lang="hr-HR" sz="2800" b="1" dirty="0">
                <a:latin typeface="Calibri" panose="020F0502020204030204" pitchFamily="34" charset="0"/>
              </a:rPr>
              <a:t>procesima obrazovanja odraslih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05647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 smtClean="0">
                <a:solidFill>
                  <a:srgbClr val="C00000"/>
                </a:solidFill>
              </a:rPr>
              <a:t>ZNANOST I TEHNOLOGIJA</a:t>
            </a:r>
            <a:endParaRPr lang="hr-HR" sz="3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sz="2800" b="1" dirty="0">
                <a:latin typeface="Calibri" panose="020F0502020204030204" pitchFamily="34" charset="0"/>
              </a:rPr>
              <a:t>1. </a:t>
            </a:r>
            <a:r>
              <a:rPr lang="hr-HR" sz="2800" b="1" dirty="0" smtClean="0">
                <a:latin typeface="Calibri" panose="020F0502020204030204" pitchFamily="34" charset="0"/>
              </a:rPr>
              <a:t>	cilj</a:t>
            </a:r>
            <a:r>
              <a:rPr lang="hr-HR" sz="2800" b="1" dirty="0">
                <a:latin typeface="Calibri" panose="020F0502020204030204" pitchFamily="34" charset="0"/>
              </a:rPr>
              <a:t>: Brzo pokretanje promjena u sustavu visokog </a:t>
            </a:r>
            <a:r>
              <a:rPr lang="hr-HR" sz="2800" b="1" dirty="0" smtClean="0">
                <a:latin typeface="Calibri" panose="020F0502020204030204" pitchFamily="34" charset="0"/>
              </a:rPr>
              <a:t>	obrazovanja </a:t>
            </a:r>
            <a:r>
              <a:rPr lang="hr-HR" sz="2800" b="1" dirty="0">
                <a:latin typeface="Calibri" panose="020F0502020204030204" pitchFamily="34" charset="0"/>
              </a:rPr>
              <a:t>i </a:t>
            </a:r>
            <a:r>
              <a:rPr lang="hr-HR" sz="2800" b="1" dirty="0" smtClean="0">
                <a:latin typeface="Calibri" panose="020F0502020204030204" pitchFamily="34" charset="0"/>
              </a:rPr>
              <a:t>znanosti</a:t>
            </a:r>
          </a:p>
          <a:p>
            <a:endParaRPr lang="hr-HR" sz="2800" b="1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hr-HR" sz="2800" b="1" dirty="0" smtClean="0">
                <a:latin typeface="Calibri" panose="020F0502020204030204" pitchFamily="34" charset="0"/>
              </a:rPr>
              <a:t>2. 	cilj: Međunarodno </a:t>
            </a:r>
            <a:r>
              <a:rPr lang="hr-HR" sz="2800" b="1" dirty="0">
                <a:latin typeface="Calibri" panose="020F0502020204030204" pitchFamily="34" charset="0"/>
              </a:rPr>
              <a:t>kompetitivna javna sveučilišta i </a:t>
            </a:r>
            <a:r>
              <a:rPr lang="hr-HR" sz="2800" b="1" dirty="0" smtClean="0">
                <a:latin typeface="Calibri" panose="020F0502020204030204" pitchFamily="34" charset="0"/>
              </a:rPr>
              <a:t>	javni </a:t>
            </a:r>
            <a:r>
              <a:rPr lang="hr-HR" sz="2800" b="1" dirty="0">
                <a:latin typeface="Calibri" panose="020F0502020204030204" pitchFamily="34" charset="0"/>
              </a:rPr>
              <a:t>znanstveni instituti </a:t>
            </a:r>
            <a:endParaRPr lang="hr-HR" sz="2800" b="1" dirty="0" smtClean="0">
              <a:latin typeface="Calibri" panose="020F0502020204030204" pitchFamily="34" charset="0"/>
            </a:endParaRPr>
          </a:p>
          <a:p>
            <a:endParaRPr lang="hr-HR" sz="2800" b="1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hr-HR" sz="2800" b="1" dirty="0" smtClean="0">
                <a:latin typeface="Calibri" panose="020F0502020204030204" pitchFamily="34" charset="0"/>
              </a:rPr>
              <a:t>6</a:t>
            </a:r>
            <a:r>
              <a:rPr lang="hr-HR" sz="2800" b="1" dirty="0">
                <a:latin typeface="Calibri" panose="020F0502020204030204" pitchFamily="34" charset="0"/>
              </a:rPr>
              <a:t>. </a:t>
            </a:r>
            <a:r>
              <a:rPr lang="hr-HR" sz="2800" b="1" dirty="0" smtClean="0">
                <a:latin typeface="Calibri" panose="020F0502020204030204" pitchFamily="34" charset="0"/>
              </a:rPr>
              <a:t>	cilj</a:t>
            </a:r>
            <a:r>
              <a:rPr lang="hr-HR" sz="2800" b="1" dirty="0">
                <a:latin typeface="Calibri" panose="020F0502020204030204" pitchFamily="34" charset="0"/>
              </a:rPr>
              <a:t>: Rast ulaganja u istraživanje i razvoj </a:t>
            </a:r>
            <a:r>
              <a:rPr lang="hr-HR" sz="2800" b="1" dirty="0" smtClean="0">
                <a:latin typeface="Calibri" panose="020F0502020204030204" pitchFamily="34" charset="0"/>
              </a:rPr>
              <a:t>	unaprjeđenjem </a:t>
            </a:r>
            <a:r>
              <a:rPr lang="hr-HR" sz="2800" b="1" dirty="0">
                <a:latin typeface="Calibri" panose="020F0502020204030204" pitchFamily="34" charset="0"/>
              </a:rPr>
              <a:t>sustava javnog financiranja te </a:t>
            </a:r>
            <a:r>
              <a:rPr lang="hr-HR" sz="2800" b="1" dirty="0" smtClean="0">
                <a:latin typeface="Calibri" panose="020F0502020204030204" pitchFamily="34" charset="0"/>
              </a:rPr>
              <a:t>	poticanjem </a:t>
            </a:r>
            <a:r>
              <a:rPr lang="hr-HR" sz="2800" b="1" dirty="0">
                <a:latin typeface="Calibri" panose="020F0502020204030204" pitchFamily="34" charset="0"/>
              </a:rPr>
              <a:t>ulaganja poslovnog i društvenog </a:t>
            </a:r>
            <a:r>
              <a:rPr lang="hr-HR" sz="2800" b="1" dirty="0" smtClean="0">
                <a:latin typeface="Calibri" panose="020F0502020204030204" pitchFamily="34" charset="0"/>
              </a:rPr>
              <a:t>	sektora </a:t>
            </a:r>
            <a:r>
              <a:rPr lang="hr-HR" sz="2800" b="1" dirty="0">
                <a:latin typeface="Calibri" panose="020F0502020204030204" pitchFamily="34" charset="0"/>
              </a:rPr>
              <a:t>u istraživanje i razvoj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061488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C00000"/>
                </a:solidFill>
              </a:rPr>
              <a:t>MJERE</a:t>
            </a:r>
            <a:endParaRPr lang="hr-HR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60504"/>
            <a:ext cx="8229600" cy="4525963"/>
          </a:xfrm>
        </p:spPr>
        <p:txBody>
          <a:bodyPr>
            <a:normAutofit/>
          </a:bodyPr>
          <a:lstStyle/>
          <a:p>
            <a:r>
              <a:rPr lang="hr-HR" sz="3600" b="1" dirty="0" smtClean="0"/>
              <a:t>Mjera</a:t>
            </a:r>
          </a:p>
          <a:p>
            <a:r>
              <a:rPr lang="hr-HR" sz="3600" b="1" dirty="0" smtClean="0"/>
              <a:t>Nadležnost</a:t>
            </a:r>
          </a:p>
          <a:p>
            <a:r>
              <a:rPr lang="hr-HR" sz="3600" b="1" dirty="0" smtClean="0"/>
              <a:t>Provedba</a:t>
            </a:r>
          </a:p>
          <a:p>
            <a:r>
              <a:rPr lang="hr-HR" sz="3600" b="1" dirty="0" smtClean="0"/>
              <a:t>Rok</a:t>
            </a:r>
          </a:p>
          <a:p>
            <a:r>
              <a:rPr lang="hr-HR" sz="3600" b="1" dirty="0" smtClean="0"/>
              <a:t>Pokazatelji provedbe</a:t>
            </a:r>
            <a:endParaRPr lang="hr-HR" sz="3600" b="1" dirty="0"/>
          </a:p>
        </p:txBody>
      </p:sp>
    </p:spTree>
    <p:extLst>
      <p:ext uri="{BB962C8B-B14F-4D97-AF65-F5344CB8AC3E}">
        <p14:creationId xmlns:p14="http://schemas.microsoft.com/office/powerpoint/2010/main" val="26151838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rgbClr val="C00000"/>
                </a:solidFill>
              </a:rPr>
              <a:t>SMJERNICE ZA PROVEDBU STRATEGIJE</a:t>
            </a:r>
            <a:endParaRPr lang="hr-HR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2126"/>
            <a:ext cx="8229600" cy="4304037"/>
          </a:xfrm>
        </p:spPr>
        <p:txBody>
          <a:bodyPr>
            <a:normAutofit fontScale="92500"/>
          </a:bodyPr>
          <a:lstStyle/>
          <a:p>
            <a:r>
              <a:rPr lang="hr-HR" dirty="0">
                <a:latin typeface="Calibri" panose="020F0502020204030204" pitchFamily="34" charset="0"/>
              </a:rPr>
              <a:t>Osnovati Posebno stručno povjerenstvo Vlade RH za provedbu Strategije obrazovanja, znanosti i tehnologije i koordinaciju strategija i djelovanja na području obrazovanja, znanosti i </a:t>
            </a:r>
            <a:r>
              <a:rPr lang="hr-HR" dirty="0" smtClean="0">
                <a:latin typeface="Calibri" panose="020F0502020204030204" pitchFamily="34" charset="0"/>
              </a:rPr>
              <a:t>inovacija</a:t>
            </a:r>
          </a:p>
          <a:p>
            <a:endParaRPr lang="hr-HR" dirty="0" smtClean="0">
              <a:latin typeface="Calibri" panose="020F0502020204030204" pitchFamily="34" charset="0"/>
            </a:endParaRPr>
          </a:p>
          <a:p>
            <a:r>
              <a:rPr lang="hr-HR" dirty="0" smtClean="0">
                <a:latin typeface="Calibri" panose="020F0502020204030204" pitchFamily="34" charset="0"/>
              </a:rPr>
              <a:t>Postići konsenzus za provedbu Strategije</a:t>
            </a:r>
          </a:p>
          <a:p>
            <a:endParaRPr lang="hr-HR" dirty="0" smtClean="0">
              <a:latin typeface="Calibri" panose="020F0502020204030204" pitchFamily="34" charset="0"/>
            </a:endParaRPr>
          </a:p>
          <a:p>
            <a:r>
              <a:rPr lang="hr-HR" dirty="0" smtClean="0">
                <a:latin typeface="Calibri" panose="020F0502020204030204" pitchFamily="34" charset="0"/>
              </a:rPr>
              <a:t>Poboljšati financiranje sustava</a:t>
            </a:r>
            <a:endParaRPr lang="hr-HR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2295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 smtClean="0">
                <a:latin typeface="+mj-lt"/>
              </a:rPr>
              <a:t>Promjene ne mogu biti brze, nego moraju biti: </a:t>
            </a:r>
          </a:p>
          <a:p>
            <a:pPr marL="0" indent="0">
              <a:buNone/>
            </a:pPr>
            <a:endParaRPr lang="hr-HR" dirty="0" smtClean="0">
              <a:latin typeface="+mj-lt"/>
            </a:endParaRPr>
          </a:p>
          <a:p>
            <a:pPr marL="0" indent="0">
              <a:buNone/>
            </a:pPr>
            <a:r>
              <a:rPr lang="hr-HR" dirty="0" smtClean="0">
                <a:latin typeface="+mj-lt"/>
              </a:rPr>
              <a:t>- dobro promišljene </a:t>
            </a:r>
          </a:p>
          <a:p>
            <a:pPr marL="0" indent="0">
              <a:buNone/>
            </a:pPr>
            <a:r>
              <a:rPr lang="hr-HR" dirty="0" smtClean="0">
                <a:latin typeface="+mj-lt"/>
              </a:rPr>
              <a:t>- zasnovane na točnim pokazateljima </a:t>
            </a:r>
          </a:p>
          <a:p>
            <a:pPr marL="0" indent="0">
              <a:buNone/>
            </a:pPr>
            <a:r>
              <a:rPr lang="hr-HR" dirty="0" smtClean="0">
                <a:latin typeface="+mj-lt"/>
              </a:rPr>
              <a:t>- dobro pripremljene</a:t>
            </a:r>
            <a:endParaRPr lang="hr-H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660942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sz="4400" b="1" dirty="0" smtClean="0">
                <a:solidFill>
                  <a:srgbClr val="C00000"/>
                </a:solidFill>
              </a:rPr>
              <a:t>OBRAZOVANJE I </a:t>
            </a:r>
            <a:r>
              <a:rPr lang="hr-HR" sz="4400" b="1" smtClean="0">
                <a:solidFill>
                  <a:srgbClr val="C00000"/>
                </a:solidFill>
              </a:rPr>
              <a:t>ZNANOST </a:t>
            </a:r>
            <a:r>
              <a:rPr lang="hr-HR" sz="4400" b="1" smtClean="0">
                <a:solidFill>
                  <a:srgbClr val="C00000"/>
                </a:solidFill>
              </a:rPr>
              <a:t>JAMAC SU </a:t>
            </a:r>
            <a:r>
              <a:rPr lang="hr-HR" sz="4400" b="1" dirty="0" smtClean="0">
                <a:solidFill>
                  <a:srgbClr val="C00000"/>
                </a:solidFill>
              </a:rPr>
              <a:t>HRVATSKE BUDUĆNOSTI!</a:t>
            </a:r>
            <a:endParaRPr lang="hr-HR" sz="4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6894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3-09-09 at 2.58.2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67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56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rgbClr val="C00000"/>
                </a:solidFill>
              </a:rPr>
              <a:t/>
            </a:r>
            <a:br>
              <a:rPr lang="hr-HR" dirty="0" smtClean="0">
                <a:solidFill>
                  <a:srgbClr val="C00000"/>
                </a:solidFill>
              </a:rPr>
            </a:br>
            <a:r>
              <a:rPr lang="hr-HR" dirty="0">
                <a:solidFill>
                  <a:srgbClr val="C00000"/>
                </a:solidFill>
              </a:rPr>
              <a:t/>
            </a:r>
            <a:br>
              <a:rPr lang="hr-HR" dirty="0">
                <a:solidFill>
                  <a:srgbClr val="C00000"/>
                </a:solidFill>
              </a:rPr>
            </a:br>
            <a:r>
              <a:rPr lang="hr-HR" dirty="0" smtClean="0">
                <a:solidFill>
                  <a:srgbClr val="C00000"/>
                </a:solidFill>
              </a:rPr>
              <a:t/>
            </a:r>
            <a:br>
              <a:rPr lang="hr-HR" dirty="0" smtClean="0">
                <a:solidFill>
                  <a:srgbClr val="C00000"/>
                </a:solidFill>
              </a:rPr>
            </a:br>
            <a:r>
              <a:rPr lang="hr-HR" dirty="0">
                <a:solidFill>
                  <a:srgbClr val="C00000"/>
                </a:solidFill>
              </a:rPr>
              <a:t/>
            </a:r>
            <a:br>
              <a:rPr lang="hr-HR" dirty="0">
                <a:solidFill>
                  <a:srgbClr val="C00000"/>
                </a:solidFill>
              </a:rPr>
            </a:br>
            <a:r>
              <a:rPr lang="hr-HR" dirty="0" smtClean="0">
                <a:solidFill>
                  <a:srgbClr val="C00000"/>
                </a:solidFill>
              </a:rPr>
              <a:t/>
            </a:r>
            <a:br>
              <a:rPr lang="hr-HR" dirty="0" smtClean="0">
                <a:solidFill>
                  <a:srgbClr val="C00000"/>
                </a:solidFill>
              </a:rPr>
            </a:br>
            <a:r>
              <a:rPr lang="hr-HR" dirty="0">
                <a:solidFill>
                  <a:srgbClr val="C00000"/>
                </a:solidFill>
              </a:rPr>
              <a:t/>
            </a:r>
            <a:br>
              <a:rPr lang="hr-HR" dirty="0">
                <a:solidFill>
                  <a:srgbClr val="C00000"/>
                </a:solidFill>
              </a:rPr>
            </a:br>
            <a:r>
              <a:rPr lang="hr-HR" dirty="0" smtClean="0">
                <a:solidFill>
                  <a:srgbClr val="C00000"/>
                </a:solidFill>
              </a:rPr>
              <a:t/>
            </a:r>
            <a:br>
              <a:rPr lang="hr-HR" dirty="0" smtClean="0">
                <a:solidFill>
                  <a:srgbClr val="C00000"/>
                </a:solidFill>
              </a:rPr>
            </a:br>
            <a:r>
              <a:rPr lang="hr-HR" b="1" dirty="0" smtClean="0">
                <a:solidFill>
                  <a:srgbClr val="C00000"/>
                </a:solidFill>
              </a:rPr>
              <a:t>STRATEGIJA OBRAZOVANJA, ZNANOSTI I TEHNOLOGIJE</a:t>
            </a:r>
            <a:br>
              <a:rPr lang="hr-HR" b="1" dirty="0" smtClean="0">
                <a:solidFill>
                  <a:srgbClr val="C00000"/>
                </a:solidFill>
              </a:rPr>
            </a:br>
            <a:r>
              <a:rPr lang="hr-HR" b="1" dirty="0">
                <a:solidFill>
                  <a:srgbClr val="C00000"/>
                </a:solidFill>
              </a:rPr>
              <a:t/>
            </a:r>
            <a:br>
              <a:rPr lang="hr-HR" b="1" dirty="0">
                <a:solidFill>
                  <a:srgbClr val="C00000"/>
                </a:solidFill>
              </a:rPr>
            </a:br>
            <a:r>
              <a:rPr lang="hr-HR" b="1" dirty="0" smtClean="0">
                <a:solidFill>
                  <a:srgbClr val="C00000"/>
                </a:solidFill>
              </a:rPr>
              <a:t/>
            </a:r>
            <a:br>
              <a:rPr lang="hr-HR" b="1" dirty="0" smtClean="0">
                <a:solidFill>
                  <a:srgbClr val="C00000"/>
                </a:solidFill>
              </a:rPr>
            </a:br>
            <a:r>
              <a:rPr lang="hr-HR" b="1" dirty="0">
                <a:solidFill>
                  <a:srgbClr val="C00000"/>
                </a:solidFill>
              </a:rPr>
              <a:t/>
            </a:r>
            <a:br>
              <a:rPr lang="hr-HR" b="1" dirty="0">
                <a:solidFill>
                  <a:srgbClr val="C00000"/>
                </a:solidFill>
              </a:rPr>
            </a:br>
            <a:r>
              <a:rPr lang="hr-HR" sz="4000" b="1" dirty="0" smtClean="0">
                <a:solidFill>
                  <a:srgbClr val="C00000"/>
                </a:solidFill>
              </a:rPr>
              <a:t>2013.</a:t>
            </a:r>
            <a:endParaRPr lang="hr-HR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28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solidFill>
                  <a:srgbClr val="C00000"/>
                </a:solidFill>
              </a:rPr>
              <a:t/>
            </a:r>
            <a:br>
              <a:rPr lang="hr-HR" b="1" dirty="0" smtClean="0">
                <a:solidFill>
                  <a:srgbClr val="C00000"/>
                </a:solidFill>
              </a:rPr>
            </a:br>
            <a:r>
              <a:rPr lang="hr-HR" b="1" dirty="0">
                <a:solidFill>
                  <a:srgbClr val="C00000"/>
                </a:solidFill>
              </a:rPr>
              <a:t/>
            </a:r>
            <a:br>
              <a:rPr lang="hr-HR" b="1" dirty="0">
                <a:solidFill>
                  <a:srgbClr val="C00000"/>
                </a:solidFill>
              </a:rPr>
            </a:br>
            <a:r>
              <a:rPr lang="hr-HR" b="1" dirty="0" smtClean="0">
                <a:solidFill>
                  <a:srgbClr val="C00000"/>
                </a:solidFill>
              </a:rPr>
              <a:t/>
            </a:r>
            <a:br>
              <a:rPr lang="hr-HR" b="1" dirty="0" smtClean="0">
                <a:solidFill>
                  <a:srgbClr val="C00000"/>
                </a:solidFill>
              </a:rPr>
            </a:br>
            <a:r>
              <a:rPr lang="hr-HR" b="1" dirty="0">
                <a:solidFill>
                  <a:srgbClr val="C00000"/>
                </a:solidFill>
              </a:rPr>
              <a:t/>
            </a:r>
            <a:br>
              <a:rPr lang="hr-HR" b="1" dirty="0">
                <a:solidFill>
                  <a:srgbClr val="C00000"/>
                </a:solidFill>
              </a:rPr>
            </a:br>
            <a:r>
              <a:rPr lang="hr-HR" b="1" dirty="0" smtClean="0">
                <a:solidFill>
                  <a:srgbClr val="C00000"/>
                </a:solidFill>
              </a:rPr>
              <a:t/>
            </a:r>
            <a:br>
              <a:rPr lang="hr-HR" b="1" dirty="0" smtClean="0">
                <a:solidFill>
                  <a:srgbClr val="C00000"/>
                </a:solidFill>
              </a:rPr>
            </a:br>
            <a:r>
              <a:rPr lang="hr-HR" b="1" dirty="0">
                <a:solidFill>
                  <a:srgbClr val="C00000"/>
                </a:solidFill>
              </a:rPr>
              <a:t/>
            </a:r>
            <a:br>
              <a:rPr lang="hr-HR" b="1" dirty="0">
                <a:solidFill>
                  <a:srgbClr val="C00000"/>
                </a:solidFill>
              </a:rPr>
            </a:br>
            <a:r>
              <a:rPr lang="hr-HR" b="1" dirty="0" smtClean="0">
                <a:solidFill>
                  <a:srgbClr val="C00000"/>
                </a:solidFill>
              </a:rPr>
              <a:t/>
            </a:r>
            <a:br>
              <a:rPr lang="hr-HR" b="1" dirty="0" smtClean="0">
                <a:solidFill>
                  <a:srgbClr val="C00000"/>
                </a:solidFill>
              </a:rPr>
            </a:br>
            <a:r>
              <a:rPr lang="hr-HR" b="1" dirty="0" smtClean="0">
                <a:solidFill>
                  <a:srgbClr val="C00000"/>
                </a:solidFill>
              </a:rPr>
              <a:t>Hrvatska </a:t>
            </a:r>
            <a:r>
              <a:rPr lang="hr-HR" b="1" dirty="0">
                <a:solidFill>
                  <a:srgbClr val="C00000"/>
                </a:solidFill>
              </a:rPr>
              <a:t>prepoznaje obrazovanje i znanost kao svoje razvojne prioritete</a:t>
            </a:r>
            <a:endParaRPr lang="hr-HR" dirty="0">
              <a:solidFill>
                <a:srgbClr val="C0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80031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smtClean="0">
                <a:solidFill>
                  <a:srgbClr val="C00000"/>
                </a:solidFill>
              </a:rPr>
              <a:t>TEMELJNI PRINCIPI</a:t>
            </a:r>
            <a:endParaRPr lang="hr-HR" sz="4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0620"/>
            <a:ext cx="8229600" cy="4525963"/>
          </a:xfrm>
        </p:spPr>
        <p:txBody>
          <a:bodyPr>
            <a:normAutofit/>
          </a:bodyPr>
          <a:lstStyle/>
          <a:p>
            <a:r>
              <a:rPr lang="pl-PL" sz="3600" b="1" dirty="0">
                <a:latin typeface="Calibri" panose="020F0502020204030204" pitchFamily="34" charset="0"/>
              </a:rPr>
              <a:t>o</a:t>
            </a:r>
            <a:r>
              <a:rPr lang="pl-PL" sz="3600" b="1" dirty="0" smtClean="0">
                <a:latin typeface="Calibri" panose="020F0502020204030204" pitchFamily="34" charset="0"/>
              </a:rPr>
              <a:t>brazovanje </a:t>
            </a:r>
            <a:r>
              <a:rPr lang="pl-PL" sz="3600" b="1" dirty="0">
                <a:latin typeface="Calibri" panose="020F0502020204030204" pitchFamily="34" charset="0"/>
              </a:rPr>
              <a:t>i znanost od posebnog su javnog </a:t>
            </a:r>
            <a:r>
              <a:rPr lang="pl-PL" sz="3600" b="1" dirty="0" smtClean="0">
                <a:latin typeface="Calibri" panose="020F0502020204030204" pitchFamily="34" charset="0"/>
              </a:rPr>
              <a:t>interesa</a:t>
            </a:r>
          </a:p>
          <a:p>
            <a:r>
              <a:rPr lang="hr-HR" sz="3600" b="1" dirty="0">
                <a:latin typeface="Calibri" panose="020F0502020204030204" pitchFamily="34" charset="0"/>
              </a:rPr>
              <a:t>k</a:t>
            </a:r>
            <a:r>
              <a:rPr lang="hr-HR" sz="3600" b="1" dirty="0" smtClean="0">
                <a:latin typeface="Calibri" panose="020F0502020204030204" pitchFamily="34" charset="0"/>
              </a:rPr>
              <a:t>oncept </a:t>
            </a:r>
            <a:r>
              <a:rPr lang="hr-HR" sz="3600" b="1" dirty="0">
                <a:latin typeface="Calibri" panose="020F0502020204030204" pitchFamily="34" charset="0"/>
              </a:rPr>
              <a:t>cjeloživotnog </a:t>
            </a:r>
            <a:r>
              <a:rPr lang="hr-HR" sz="3600" b="1" dirty="0" smtClean="0">
                <a:latin typeface="Calibri" panose="020F0502020204030204" pitchFamily="34" charset="0"/>
              </a:rPr>
              <a:t>učenja</a:t>
            </a:r>
          </a:p>
          <a:p>
            <a:r>
              <a:rPr lang="hr-HR" sz="3600" b="1" dirty="0">
                <a:latin typeface="Calibri" panose="020F0502020204030204" pitchFamily="34" charset="0"/>
              </a:rPr>
              <a:t>fleksibilnost i prilagodljivost sustava</a:t>
            </a:r>
          </a:p>
          <a:p>
            <a:r>
              <a:rPr lang="hr-HR" sz="3600" b="1" dirty="0" smtClean="0">
                <a:latin typeface="Calibri" panose="020F0502020204030204" pitchFamily="34" charset="0"/>
              </a:rPr>
              <a:t>autonomija i odgovornost</a:t>
            </a:r>
            <a:endParaRPr lang="hr-HR" sz="3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874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C00000"/>
                </a:solidFill>
              </a:rPr>
              <a:t>GLAVNI</a:t>
            </a:r>
            <a:r>
              <a:rPr lang="hr-HR" dirty="0" smtClean="0"/>
              <a:t> </a:t>
            </a:r>
            <a:r>
              <a:rPr lang="hr-HR" dirty="0" smtClean="0">
                <a:solidFill>
                  <a:srgbClr val="C00000"/>
                </a:solidFill>
              </a:rPr>
              <a:t>CILJEVI</a:t>
            </a:r>
            <a:r>
              <a:rPr lang="hr-HR" dirty="0" smtClean="0"/>
              <a:t> </a:t>
            </a:r>
            <a:r>
              <a:rPr lang="hr-HR" dirty="0" smtClean="0">
                <a:solidFill>
                  <a:srgbClr val="C00000"/>
                </a:solidFill>
              </a:rPr>
              <a:t>STRATEGIJE</a:t>
            </a:r>
            <a:endParaRPr lang="hr-HR" dirty="0">
              <a:solidFill>
                <a:srgbClr val="C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600" dirty="0">
                <a:latin typeface="Calibri" panose="020F0502020204030204" pitchFamily="34" charset="0"/>
              </a:rPr>
              <a:t>kvalitetno obrazovanje dostupno </a:t>
            </a:r>
            <a:r>
              <a:rPr lang="hr-HR" sz="3600" dirty="0" smtClean="0">
                <a:latin typeface="Calibri" panose="020F0502020204030204" pitchFamily="34" charset="0"/>
              </a:rPr>
              <a:t>svima        pod </a:t>
            </a:r>
            <a:r>
              <a:rPr lang="hr-HR" sz="3600" dirty="0" smtClean="0">
                <a:latin typeface="Calibri" panose="020F0502020204030204" pitchFamily="34" charset="0"/>
              </a:rPr>
              <a:t>jednakim uvjetima</a:t>
            </a:r>
          </a:p>
          <a:p>
            <a:pPr marL="0" indent="0">
              <a:buNone/>
            </a:pPr>
            <a:endParaRPr lang="hr-HR" sz="3600" dirty="0" smtClean="0">
              <a:latin typeface="Calibri" panose="020F0502020204030204" pitchFamily="34" charset="0"/>
            </a:endParaRPr>
          </a:p>
          <a:p>
            <a:r>
              <a:rPr lang="hr-HR" sz="3600" dirty="0">
                <a:latin typeface="Calibri" panose="020F0502020204030204" pitchFamily="34" charset="0"/>
              </a:rPr>
              <a:t>z</a:t>
            </a:r>
            <a:r>
              <a:rPr lang="hr-HR" sz="3600" dirty="0" smtClean="0">
                <a:latin typeface="Calibri" panose="020F0502020204030204" pitchFamily="34" charset="0"/>
              </a:rPr>
              <a:t>nanost koja</a:t>
            </a:r>
            <a:r>
              <a:rPr lang="vi-VN" sz="3600" dirty="0" smtClean="0">
                <a:latin typeface="Calibri" panose="020F0502020204030204" pitchFamily="34" charset="0"/>
              </a:rPr>
              <a:t> unaprjeđ</a:t>
            </a:r>
            <a:r>
              <a:rPr lang="hr-HR" sz="3600" dirty="0" smtClean="0">
                <a:latin typeface="Calibri" panose="020F0502020204030204" pitchFamily="34" charset="0"/>
              </a:rPr>
              <a:t>uje</a:t>
            </a:r>
            <a:r>
              <a:rPr lang="vi-VN" sz="3600" dirty="0" smtClean="0">
                <a:latin typeface="Calibri" panose="020F0502020204030204" pitchFamily="34" charset="0"/>
              </a:rPr>
              <a:t> </a:t>
            </a:r>
            <a:r>
              <a:rPr lang="vi-VN" sz="3600" dirty="0">
                <a:latin typeface="Calibri" panose="020F0502020204030204" pitchFamily="34" charset="0"/>
              </a:rPr>
              <a:t>ukupni svjetski fond znanja te </a:t>
            </a:r>
            <a:r>
              <a:rPr lang="vi-VN" sz="3600" dirty="0" smtClean="0">
                <a:latin typeface="Calibri" panose="020F0502020204030204" pitchFamily="34" charset="0"/>
              </a:rPr>
              <a:t>pridonosi</a:t>
            </a:r>
            <a:r>
              <a:rPr lang="hr-HR" sz="3600" dirty="0" smtClean="0">
                <a:latin typeface="Calibri" panose="020F0502020204030204" pitchFamily="34" charset="0"/>
              </a:rPr>
              <a:t> boljitku </a:t>
            </a:r>
            <a:r>
              <a:rPr lang="hr-HR" sz="3600" dirty="0">
                <a:latin typeface="Calibri" panose="020F0502020204030204" pitchFamily="34" charset="0"/>
              </a:rPr>
              <a:t>hrvatskog društva</a:t>
            </a:r>
          </a:p>
        </p:txBody>
      </p:sp>
    </p:spTree>
    <p:extLst>
      <p:ext uri="{BB962C8B-B14F-4D97-AF65-F5344CB8AC3E}">
        <p14:creationId xmlns:p14="http://schemas.microsoft.com/office/powerpoint/2010/main" val="3620034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>
                <a:solidFill>
                  <a:srgbClr val="C00000"/>
                </a:solidFill>
              </a:rPr>
              <a:t>CJELOŽIVOTNO UČENJE</a:t>
            </a:r>
            <a:br>
              <a:rPr lang="hr-HR" dirty="0">
                <a:solidFill>
                  <a:srgbClr val="C00000"/>
                </a:solidFill>
              </a:rPr>
            </a:br>
            <a:endParaRPr lang="hr-HR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hr-HR" sz="3000" b="1" dirty="0" smtClean="0">
                <a:latin typeface="Calibri" panose="020F0502020204030204" pitchFamily="34" charset="0"/>
              </a:rPr>
              <a:t>cilj</a:t>
            </a:r>
            <a:r>
              <a:rPr lang="hr-HR" sz="3000" b="1" dirty="0">
                <a:latin typeface="Calibri" panose="020F0502020204030204" pitchFamily="34" charset="0"/>
              </a:rPr>
              <a:t>: Integrirati politike cjeloživotnog učenja i obrazovanja s ciljevima društvenog, gospodarskog, regionalnog i kulturnog razvoja, te s politikama zapošljavanja i socijalne </a:t>
            </a:r>
            <a:r>
              <a:rPr lang="hr-HR" sz="3000" b="1" dirty="0" smtClean="0">
                <a:latin typeface="Calibri" panose="020F0502020204030204" pitchFamily="34" charset="0"/>
              </a:rPr>
              <a:t>skrbi</a:t>
            </a:r>
          </a:p>
          <a:p>
            <a:pPr marL="0" indent="0">
              <a:buNone/>
            </a:pPr>
            <a:endParaRPr lang="hr-HR" sz="3000" b="1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hr-HR" sz="3000" b="1" dirty="0">
                <a:latin typeface="Calibri" panose="020F0502020204030204" pitchFamily="34" charset="0"/>
              </a:rPr>
              <a:t>2. </a:t>
            </a:r>
            <a:r>
              <a:rPr lang="hr-HR" sz="3000" b="1" dirty="0" smtClean="0">
                <a:latin typeface="Calibri" panose="020F0502020204030204" pitchFamily="34" charset="0"/>
              </a:rPr>
              <a:t>	cilj</a:t>
            </a:r>
            <a:r>
              <a:rPr lang="hr-HR" sz="3000" b="1" dirty="0">
                <a:latin typeface="Calibri" panose="020F0502020204030204" pitchFamily="34" charset="0"/>
              </a:rPr>
              <a:t>: Izgraditi i razvijati sustav za cjeloživotno </a:t>
            </a:r>
            <a:r>
              <a:rPr lang="hr-HR" sz="3000" b="1" dirty="0" smtClean="0">
                <a:latin typeface="Calibri" panose="020F0502020204030204" pitchFamily="34" charset="0"/>
              </a:rPr>
              <a:t>	osobno i </a:t>
            </a:r>
            <a:r>
              <a:rPr lang="hr-HR" sz="3000" b="1" dirty="0">
                <a:latin typeface="Calibri" panose="020F0502020204030204" pitchFamily="34" charset="0"/>
              </a:rPr>
              <a:t>profesionalno usmjeravanje </a:t>
            </a:r>
            <a:r>
              <a:rPr lang="hr-HR" sz="3000" b="1" dirty="0" smtClean="0">
                <a:latin typeface="Calibri" panose="020F0502020204030204" pitchFamily="34" charset="0"/>
              </a:rPr>
              <a:t>	uvažavajući specifičnosti </a:t>
            </a:r>
            <a:r>
              <a:rPr lang="hr-HR" sz="3000" b="1" dirty="0">
                <a:latin typeface="Calibri" panose="020F0502020204030204" pitchFamily="34" charset="0"/>
              </a:rPr>
              <a:t>pojedinih dijelova </a:t>
            </a:r>
            <a:r>
              <a:rPr lang="hr-HR" sz="3000" b="1" dirty="0" smtClean="0">
                <a:latin typeface="Calibri" panose="020F0502020204030204" pitchFamily="34" charset="0"/>
              </a:rPr>
              <a:t>	sustava</a:t>
            </a:r>
            <a:endParaRPr lang="hr-HR" sz="3000" b="1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hr-H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954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C00000"/>
                </a:solidFill>
              </a:rPr>
              <a:t>CJELOŽIVOTNO UČENJE</a:t>
            </a:r>
            <a:endParaRPr lang="hr-HR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3759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hr-HR" sz="3000" b="1" dirty="0">
                <a:latin typeface="Calibri" panose="020F0502020204030204" pitchFamily="34" charset="0"/>
              </a:rPr>
              <a:t>3. </a:t>
            </a:r>
            <a:r>
              <a:rPr lang="hr-HR" sz="3000" b="1" dirty="0" smtClean="0">
                <a:latin typeface="Calibri" panose="020F0502020204030204" pitchFamily="34" charset="0"/>
              </a:rPr>
              <a:t>	cilj</a:t>
            </a:r>
            <a:r>
              <a:rPr lang="hr-HR" sz="3000" b="1" dirty="0">
                <a:latin typeface="Calibri" panose="020F0502020204030204" pitchFamily="34" charset="0"/>
              </a:rPr>
              <a:t>: Razviti procese i sustav priznavanja </a:t>
            </a:r>
            <a:r>
              <a:rPr lang="hr-HR" sz="3000" b="1" dirty="0" smtClean="0">
                <a:latin typeface="Calibri" panose="020F0502020204030204" pitchFamily="34" charset="0"/>
              </a:rPr>
              <a:t>	neformalno </a:t>
            </a:r>
            <a:r>
              <a:rPr lang="hr-HR" sz="3000" b="1" dirty="0">
                <a:latin typeface="Calibri" panose="020F0502020204030204" pitchFamily="34" charset="0"/>
              </a:rPr>
              <a:t>i informalno stečenih znanja i </a:t>
            </a:r>
            <a:r>
              <a:rPr lang="hr-HR" sz="3000" b="1" dirty="0" smtClean="0">
                <a:latin typeface="Calibri" panose="020F0502020204030204" pitchFamily="34" charset="0"/>
              </a:rPr>
              <a:t>	vještina</a:t>
            </a:r>
          </a:p>
          <a:p>
            <a:endParaRPr lang="hr-HR" sz="3000" b="1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hr-HR" sz="3000" b="1" dirty="0">
                <a:latin typeface="Calibri" panose="020F0502020204030204" pitchFamily="34" charset="0"/>
              </a:rPr>
              <a:t>4. </a:t>
            </a:r>
            <a:r>
              <a:rPr lang="hr-HR" sz="3000" b="1" dirty="0" smtClean="0">
                <a:latin typeface="Calibri" panose="020F0502020204030204" pitchFamily="34" charset="0"/>
              </a:rPr>
              <a:t>	cilj</a:t>
            </a:r>
            <a:r>
              <a:rPr lang="hr-HR" sz="3000" b="1" dirty="0">
                <a:latin typeface="Calibri" panose="020F0502020204030204" pitchFamily="34" charset="0"/>
              </a:rPr>
              <a:t>: Poticati primjenu </a:t>
            </a:r>
            <a:r>
              <a:rPr lang="hr-HR" sz="3000" b="1" dirty="0" smtClean="0">
                <a:latin typeface="Calibri" panose="020F0502020204030204" pitchFamily="34" charset="0"/>
              </a:rPr>
              <a:t>informacijsko-	komunikacijskih </a:t>
            </a:r>
            <a:r>
              <a:rPr lang="hr-HR" sz="3000" b="1" dirty="0">
                <a:latin typeface="Calibri" panose="020F0502020204030204" pitchFamily="34" charset="0"/>
              </a:rPr>
              <a:t>tehnologija u </a:t>
            </a:r>
            <a:r>
              <a:rPr lang="hr-HR" sz="3000" b="1" dirty="0" smtClean="0">
                <a:latin typeface="Calibri" panose="020F0502020204030204" pitchFamily="34" charset="0"/>
              </a:rPr>
              <a:t>obrazovanju</a:t>
            </a:r>
            <a:endParaRPr lang="hr-HR" sz="3000" b="1" dirty="0">
              <a:latin typeface="Calibri" panose="020F0502020204030204" pitchFamily="34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28507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600" dirty="0" smtClean="0">
                <a:solidFill>
                  <a:srgbClr val="C00000"/>
                </a:solidFill>
              </a:rPr>
              <a:t>PREDTERCIJARNI ODGOJ I OBRAZOVANJE</a:t>
            </a:r>
            <a:endParaRPr lang="hr-HR" sz="3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hr-HR" dirty="0" smtClean="0">
                <a:latin typeface="Calibri" panose="020F0502020204030204" pitchFamily="34" charset="0"/>
              </a:rPr>
              <a:t>Cjelovita kurikularna reforma </a:t>
            </a:r>
            <a:r>
              <a:rPr lang="hr-HR" dirty="0">
                <a:latin typeface="Calibri" panose="020F0502020204030204" pitchFamily="34" charset="0"/>
              </a:rPr>
              <a:t>koja uključuje sve razine i vrste odgoja i </a:t>
            </a:r>
            <a:r>
              <a:rPr lang="hr-HR" dirty="0" smtClean="0">
                <a:latin typeface="Calibri" panose="020F0502020204030204" pitchFamily="34" charset="0"/>
              </a:rPr>
              <a:t>obrazovanja</a:t>
            </a:r>
          </a:p>
          <a:p>
            <a:pPr lvl="0"/>
            <a:endParaRPr lang="hr-HR" dirty="0">
              <a:latin typeface="Calibri" panose="020F0502020204030204" pitchFamily="34" charset="0"/>
            </a:endParaRPr>
          </a:p>
          <a:p>
            <a:pPr lvl="0"/>
            <a:r>
              <a:rPr lang="hr-HR" dirty="0" smtClean="0">
                <a:latin typeface="Calibri" panose="020F0502020204030204" pitchFamily="34" charset="0"/>
              </a:rPr>
              <a:t>Promjena </a:t>
            </a:r>
            <a:r>
              <a:rPr lang="hr-HR" dirty="0">
                <a:latin typeface="Calibri" panose="020F0502020204030204" pitchFamily="34" charset="0"/>
              </a:rPr>
              <a:t>strukture odgoja i </a:t>
            </a:r>
            <a:r>
              <a:rPr lang="hr-HR" dirty="0" smtClean="0">
                <a:latin typeface="Calibri" panose="020F0502020204030204" pitchFamily="34" charset="0"/>
              </a:rPr>
              <a:t>obrazovanja</a:t>
            </a:r>
          </a:p>
          <a:p>
            <a:pPr lvl="0"/>
            <a:endParaRPr lang="hr-HR" dirty="0">
              <a:latin typeface="Calibri" panose="020F0502020204030204" pitchFamily="34" charset="0"/>
            </a:endParaRPr>
          </a:p>
          <a:p>
            <a:r>
              <a:rPr lang="hr-HR" dirty="0">
                <a:latin typeface="Calibri" panose="020F0502020204030204" pitchFamily="34" charset="0"/>
              </a:rPr>
              <a:t>Podizanje društvenog ugleda i kvalitete </a:t>
            </a:r>
            <a:r>
              <a:rPr lang="hr-HR" dirty="0" smtClean="0">
                <a:latin typeface="Calibri" panose="020F0502020204030204" pitchFamily="34" charset="0"/>
              </a:rPr>
              <a:t>rada učitelja</a:t>
            </a:r>
          </a:p>
          <a:p>
            <a:endParaRPr lang="hr-HR" dirty="0" smtClean="0">
              <a:latin typeface="Calibri" panose="020F0502020204030204" pitchFamily="34" charset="0"/>
            </a:endParaRPr>
          </a:p>
          <a:p>
            <a:pPr lvl="0"/>
            <a:r>
              <a:rPr lang="hr-HR" dirty="0">
                <a:latin typeface="Calibri" panose="020F0502020204030204" pitchFamily="34" charset="0"/>
              </a:rPr>
              <a:t>Unaprjeđivanje kvalitete rukovođenja odgojno-obrazovnim ustanovama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28781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>
                <a:solidFill>
                  <a:srgbClr val="C00000"/>
                </a:solidFill>
              </a:rPr>
              <a:t>PREDTERCIJARNI ODGOJ I OBRAZOVANJE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68848"/>
            <a:ext cx="8229600" cy="4811296"/>
          </a:xfrm>
        </p:spPr>
        <p:txBody>
          <a:bodyPr/>
          <a:lstStyle/>
          <a:p>
            <a:pPr lvl="0"/>
            <a:r>
              <a:rPr lang="hr-HR" dirty="0">
                <a:latin typeface="Calibri" panose="020F0502020204030204" pitchFamily="34" charset="0"/>
              </a:rPr>
              <a:t>Osiguranje cjelovitog sustava podrške djeci i </a:t>
            </a:r>
            <a:r>
              <a:rPr lang="hr-HR" dirty="0" smtClean="0">
                <a:latin typeface="Calibri" panose="020F0502020204030204" pitchFamily="34" charset="0"/>
              </a:rPr>
              <a:t>učenicima</a:t>
            </a:r>
          </a:p>
          <a:p>
            <a:pPr lvl="0"/>
            <a:endParaRPr lang="hr-HR" dirty="0">
              <a:latin typeface="Calibri" panose="020F0502020204030204" pitchFamily="34" charset="0"/>
            </a:endParaRPr>
          </a:p>
          <a:p>
            <a:pPr lvl="0"/>
            <a:r>
              <a:rPr lang="hr-HR" dirty="0">
                <a:latin typeface="Calibri" panose="020F0502020204030204" pitchFamily="34" charset="0"/>
              </a:rPr>
              <a:t>Osiguranje optimalnih uvjeta rada svih odgojno-obrazovnih </a:t>
            </a:r>
            <a:r>
              <a:rPr lang="hr-HR" dirty="0" smtClean="0">
                <a:latin typeface="Calibri" panose="020F0502020204030204" pitchFamily="34" charset="0"/>
              </a:rPr>
              <a:t>ustanova</a:t>
            </a:r>
          </a:p>
          <a:p>
            <a:pPr lvl="0"/>
            <a:endParaRPr lang="hr-HR" dirty="0">
              <a:latin typeface="Calibri" panose="020F0502020204030204" pitchFamily="34" charset="0"/>
            </a:endParaRPr>
          </a:p>
          <a:p>
            <a:r>
              <a:rPr lang="hr-HR" dirty="0">
                <a:latin typeface="Calibri" panose="020F0502020204030204" pitchFamily="34" charset="0"/>
              </a:rPr>
              <a:t>Sustavno osiguranje kvalitete odgoja i obrazovanja</a:t>
            </a:r>
          </a:p>
        </p:txBody>
      </p:sp>
    </p:spTree>
    <p:extLst>
      <p:ext uri="{BB962C8B-B14F-4D97-AF65-F5344CB8AC3E}">
        <p14:creationId xmlns:p14="http://schemas.microsoft.com/office/powerpoint/2010/main" val="704189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2058</TotalTime>
  <Words>221</Words>
  <Application>Microsoft Office PowerPoint</Application>
  <PresentationFormat>On-screen Show (4:3)</PresentationFormat>
  <Paragraphs>70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       STRATEGIJA OBRAZOVANJA, ZNANOSTI I TEHNOLOGIJE    2013.</vt:lpstr>
      <vt:lpstr>       Hrvatska prepoznaje obrazovanje i znanost kao svoje razvojne prioritete</vt:lpstr>
      <vt:lpstr>TEMELJNI PRINCIPI</vt:lpstr>
      <vt:lpstr>GLAVNI CILJEVI STRATEGIJE</vt:lpstr>
      <vt:lpstr>CJELOŽIVOTNO UČENJE </vt:lpstr>
      <vt:lpstr>CJELOŽIVOTNO UČENJE</vt:lpstr>
      <vt:lpstr>PREDTERCIJARNI ODGOJ I OBRAZOVANJE</vt:lpstr>
      <vt:lpstr>PREDTERCIJARNI ODGOJ I OBRAZOVANJE</vt:lpstr>
      <vt:lpstr>VISOKO OBRAZOVANJE</vt:lpstr>
      <vt:lpstr>OBRAZOVANJE ODRASLIH</vt:lpstr>
      <vt:lpstr>ZNANOST I TEHNOLOGIJA</vt:lpstr>
      <vt:lpstr>MJERE</vt:lpstr>
      <vt:lpstr>SMJERNICE ZA PROVEDBU STRATEGIJE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Luke</dc:creator>
  <cp:lastModifiedBy>NB</cp:lastModifiedBy>
  <cp:revision>15</cp:revision>
  <dcterms:created xsi:type="dcterms:W3CDTF">2013-09-09T13:01:51Z</dcterms:created>
  <dcterms:modified xsi:type="dcterms:W3CDTF">2013-09-15T22:16:56Z</dcterms:modified>
</cp:coreProperties>
</file>